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98" r:id="rId2"/>
    <p:sldId id="257" r:id="rId3"/>
    <p:sldId id="300" r:id="rId4"/>
    <p:sldId id="307" r:id="rId5"/>
    <p:sldId id="301" r:id="rId6"/>
    <p:sldId id="331" r:id="rId7"/>
    <p:sldId id="309" r:id="rId8"/>
    <p:sldId id="332" r:id="rId9"/>
    <p:sldId id="311" r:id="rId10"/>
    <p:sldId id="315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</p:sldIdLst>
  <p:sldSz cx="9144000" cy="5143500" type="screen16x9"/>
  <p:notesSz cx="6858000" cy="9144000"/>
  <p:embeddedFontLst>
    <p:embeddedFont>
      <p:font typeface="Roboto Condensed" charset="0"/>
      <p:regular r:id="rId23"/>
      <p:bold r:id="rId24"/>
      <p:italic r:id="rId25"/>
      <p:boldItalic r:id="rId26"/>
    </p:embeddedFont>
    <p:embeddedFont>
      <p:font typeface="Squada One" charset="0"/>
      <p:regular r:id="rId27"/>
    </p:embeddedFont>
    <p:embeddedFont>
      <p:font typeface="Roboto Condensed Light" charset="0"/>
      <p:regular r:id="rId28"/>
      <p:bold r:id="rId29"/>
      <p:italic r:id="rId30"/>
      <p:boldItalic r:id="rId31"/>
    </p:embeddedFont>
    <p:embeddedFont>
      <p:font typeface="Exo 2" charset="0"/>
      <p:regular r:id="rId32"/>
      <p:bold r:id="rId33"/>
      <p:italic r:id="rId34"/>
      <p:boldItalic r:id="rId35"/>
    </p:embeddedFont>
    <p:embeddedFont>
      <p:font typeface="Fira Sans Extra Condensed Medium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14A1C9-3069-4511-AC22-46216AD479C4}">
  <a:tblStyle styleId="{5014A1C9-3069-4511-AC22-46216AD479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 snapToGrid="0">
      <p:cViewPr>
        <p:scale>
          <a:sx n="90" d="100"/>
          <a:sy n="90" d="100"/>
        </p:scale>
        <p:origin x="-798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15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84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509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56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50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50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60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subTitle" idx="1"/>
          </p:nvPr>
        </p:nvSpPr>
        <p:spPr>
          <a:xfrm>
            <a:off x="3649416" y="325249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ES" dirty="0"/>
              <a:t>Nick Srnicek. Caja Negra Editora, 2018. Original 2016.</a:t>
            </a:r>
            <a:br>
              <a:rPr lang="es-ES" dirty="0"/>
            </a:br>
            <a:endParaRPr dirty="0"/>
          </a:p>
        </p:txBody>
      </p:sp>
      <p:sp>
        <p:nvSpPr>
          <p:cNvPr id="141" name="Google Shape;141;p30"/>
          <p:cNvSpPr txBox="1">
            <a:spLocks noGrp="1"/>
          </p:cNvSpPr>
          <p:nvPr>
            <p:ph type="ctrTitle"/>
          </p:nvPr>
        </p:nvSpPr>
        <p:spPr>
          <a:xfrm>
            <a:off x="499730" y="2329390"/>
            <a:ext cx="739546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sz="1800" dirty="0" smtClean="0">
                <a:solidFill>
                  <a:srgbClr val="434343"/>
                </a:solidFill>
              </a:rPr>
              <a:t/>
            </a:r>
            <a:br>
              <a:rPr lang="es-ES" sz="1800" dirty="0" smtClean="0">
                <a:solidFill>
                  <a:srgbClr val="434343"/>
                </a:solidFill>
              </a:rPr>
            </a:br>
            <a:r>
              <a:rPr lang="es-ES" sz="1800" dirty="0">
                <a:solidFill>
                  <a:srgbClr val="434343"/>
                </a:solidFill>
              </a:rPr>
              <a:t/>
            </a:r>
            <a:br>
              <a:rPr lang="es-ES" sz="1800" dirty="0">
                <a:solidFill>
                  <a:srgbClr val="434343"/>
                </a:solidFill>
              </a:rPr>
            </a:br>
            <a:r>
              <a:rPr lang="es-ES" sz="1800" dirty="0" smtClean="0">
                <a:solidFill>
                  <a:srgbClr val="434343"/>
                </a:solidFill>
              </a:rPr>
              <a:t/>
            </a:r>
            <a:br>
              <a:rPr lang="es-ES" sz="1800" dirty="0" smtClean="0">
                <a:solidFill>
                  <a:srgbClr val="434343"/>
                </a:solidFill>
              </a:rPr>
            </a:br>
            <a:r>
              <a:rPr lang="es-ES" sz="1800" dirty="0">
                <a:solidFill>
                  <a:srgbClr val="434343"/>
                </a:solidFill>
              </a:rPr>
              <a:t/>
            </a:r>
            <a:br>
              <a:rPr lang="es-ES" sz="1800" dirty="0">
                <a:solidFill>
                  <a:srgbClr val="434343"/>
                </a:solidFill>
              </a:rPr>
            </a:br>
            <a:r>
              <a:rPr lang="es-ES" sz="1800" dirty="0" smtClean="0">
                <a:solidFill>
                  <a:srgbClr val="434343"/>
                </a:solidFill>
              </a:rPr>
              <a:t/>
            </a:r>
            <a:br>
              <a:rPr lang="es-ES" sz="1800" dirty="0" smtClean="0">
                <a:solidFill>
                  <a:srgbClr val="434343"/>
                </a:solidFill>
              </a:rPr>
            </a:br>
            <a:r>
              <a:rPr lang="es-ES" sz="1800" dirty="0">
                <a:solidFill>
                  <a:srgbClr val="434343"/>
                </a:solidFill>
              </a:rPr>
              <a:t/>
            </a:r>
            <a:br>
              <a:rPr lang="es-ES" sz="1800" dirty="0">
                <a:solidFill>
                  <a:srgbClr val="434343"/>
                </a:solidFill>
              </a:rPr>
            </a:br>
            <a:r>
              <a:rPr lang="es-ES" sz="1800" dirty="0" smtClean="0">
                <a:solidFill>
                  <a:srgbClr val="434343"/>
                </a:solidFill>
              </a:rPr>
              <a:t>Un resumen –esquema para facilitar la lectura de</a:t>
            </a:r>
            <a:r>
              <a:rPr lang="es-ES" sz="4400" dirty="0" smtClean="0">
                <a:solidFill>
                  <a:srgbClr val="434343"/>
                </a:solidFill>
              </a:rPr>
              <a:t/>
            </a:r>
            <a:br>
              <a:rPr lang="es-ES" sz="4400" dirty="0" smtClean="0">
                <a:solidFill>
                  <a:srgbClr val="434343"/>
                </a:solidFill>
              </a:rPr>
            </a:br>
            <a:r>
              <a:rPr lang="es-ES" sz="4400" dirty="0" smtClean="0">
                <a:solidFill>
                  <a:srgbClr val="434343"/>
                </a:solidFill>
              </a:rPr>
              <a:t>C</a:t>
            </a:r>
            <a:r>
              <a:rPr lang="es-ES" sz="4400" dirty="0" smtClean="0"/>
              <a:t>apitalismo </a:t>
            </a:r>
            <a:r>
              <a:rPr lang="es-ES" sz="4400" dirty="0"/>
              <a:t>de </a:t>
            </a:r>
            <a:r>
              <a:rPr lang="es-ES" sz="4400" dirty="0" smtClean="0"/>
              <a:t>plataformas</a:t>
            </a:r>
            <a:r>
              <a:rPr lang="es-ES" sz="4400" dirty="0"/>
              <a:t/>
            </a:r>
            <a:br>
              <a:rPr lang="es-ES" sz="4400" dirty="0"/>
            </a:br>
            <a:endParaRPr sz="4400" dirty="0">
              <a:solidFill>
                <a:srgbClr val="434343"/>
              </a:solidFill>
            </a:endParaRPr>
          </a:p>
        </p:txBody>
      </p:sp>
      <p:cxnSp>
        <p:nvCxnSpPr>
          <p:cNvPr id="142" name="Google Shape;142;p30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11CB0E15-45D6-4E95-A08A-1EF0E480F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57150"/>
            <a:ext cx="2424569" cy="56352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AutoShape 2" descr="blob:https://web.whatsapp.com/9329b2e8-ba1f-497f-ba46-4fdf6038dd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593"/>
            <a:ext cx="1656907" cy="16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870650" y="882502"/>
            <a:ext cx="6564978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7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Definiciones. Datos</a:t>
            </a:r>
            <a:r>
              <a:rPr lang="es-ES" sz="17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: </a:t>
            </a:r>
            <a:r>
              <a:rPr lang="es-ES" sz="17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información de que algo sucedió</a:t>
            </a:r>
            <a:r>
              <a:rPr lang="es-ES" sz="17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./Conocimiento</a:t>
            </a:r>
            <a:r>
              <a:rPr lang="es-ES" sz="17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: </a:t>
            </a:r>
            <a:r>
              <a:rPr lang="es-ES" sz="17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información acerca de por qué algo sucedió</a:t>
            </a:r>
            <a:r>
              <a:rPr lang="es-ES" sz="17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</a:t>
            </a:r>
          </a:p>
          <a:p>
            <a:pPr lvl="0"/>
            <a:r>
              <a:rPr lang="es-ES" sz="17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Los datos no son inmateriales</a:t>
            </a:r>
            <a:r>
              <a:rPr lang="es-ES" sz="17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s-ES" sz="17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 </a:t>
            </a:r>
            <a:r>
              <a:rPr lang="es-ES" sz="17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recopilación de datos al día de hoy depende de una vasta infraestructura para detectar, grabar y analizar. </a:t>
            </a:r>
            <a:r>
              <a:rPr lang="es-ES" sz="17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Los </a:t>
            </a:r>
            <a:r>
              <a:rPr lang="es-ES" sz="17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datos son la materia prima que debe ser extraída, y las actividades de los usuarios, la fuente natural de esta materia prima</a:t>
            </a:r>
            <a:r>
              <a:rPr lang="es-ES" sz="17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 </a:t>
            </a:r>
          </a:p>
          <a:p>
            <a:pPr lvl="0"/>
            <a:r>
              <a:rPr lang="es-ES" sz="17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En el siglo XXI, surgieron nuevas industrias para extraer datos y la tecnología necesaria para convertir actividades simples en datos grabados se volvió cada vez más barata. </a:t>
            </a:r>
            <a:endParaRPr lang="es-ES" sz="1700" b="1" dirty="0" smtClean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r>
              <a:rPr lang="es-ES" sz="17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El análisis de datos es en sí mismo generador de datos, en un círculo </a:t>
            </a:r>
            <a:r>
              <a:rPr lang="es-ES" sz="17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virtuoso.</a:t>
            </a:r>
            <a:endParaRPr lang="es-ES" sz="17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lvl="0"/>
            <a:endParaRPr lang="es-ES" sz="1800" b="1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Los datos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503" y="4564026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  <p:pic>
        <p:nvPicPr>
          <p:cNvPr id="3074" name="Picture 2" descr="https://es.etzi.pm/app/uploads/2021/03/EwHVcR4XYAEfH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28" y="46077"/>
            <a:ext cx="1708372" cy="22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>
              <a:buNone/>
            </a:pPr>
            <a:r>
              <a:rPr lang="es-ES" sz="18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Para qué/como generan ganancias:</a:t>
            </a:r>
          </a:p>
          <a:p>
            <a:pPr marL="152400" lvl="0" indent="0">
              <a:buNone/>
            </a:pPr>
            <a:endParaRPr lang="es-ES" sz="1800" b="1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Optimizar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los procesos de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producción. Externalización/flexibilidad.</a:t>
            </a: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Conocimiento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interno de las preferencias de los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consumidores.</a:t>
            </a: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Control, coordinación y deslocalización de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los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trabajadores.</a:t>
            </a: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Nuevos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productos y servicios que vender a los anunciantes (como Google Maps, coches con piloto automático, Siri).</a:t>
            </a: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El crecimiento de Internet hizo que las empresas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se volvieron dependientes de las comunicaciones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digitales. </a:t>
            </a:r>
            <a:endParaRPr lang="es-ES" sz="18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Los datos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95" y="445504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>
              <a:buNone/>
            </a:pPr>
            <a:r>
              <a:rPr lang="es-ES" sz="18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Ideas básicas</a:t>
            </a: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Modelos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de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negocio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diseñados para extraer y usar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datos: una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manera eficiente de monopolizar, extraer, analizar y usar cantidades cada vez mayores de datos. </a:t>
            </a:r>
            <a:endParaRPr lang="es-ES" sz="18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Nuevo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tipo de empresa que se caracterizan por proporcionar la infraestructura para intermediar entre diferentes grupos usuarios y por tener una arquitectura central establecida que controla las posibilidades de interacción. </a:t>
            </a:r>
            <a:endParaRPr lang="es-ES" sz="1800" dirty="0" smtClean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lvl="0"/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clase capitalista es propietaria de la plataforma, no necesariamente que produce un producto físico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</a:t>
            </a:r>
            <a:endParaRPr lang="es-ES" sz="18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Las plataformas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28" y="435669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>
              <a:buNone/>
            </a:pPr>
            <a:r>
              <a:rPr lang="es-ES" sz="18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Definición</a:t>
            </a:r>
            <a:endParaRPr lang="es-ES" sz="18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marL="152400" lvl="0" indent="0">
              <a:buNone/>
            </a:pPr>
            <a:endParaRPr lang="es-ES" sz="1800" dirty="0" smtClean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marL="152400" lvl="0" indent="0">
              <a:buNone/>
            </a:pP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En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el nivel más básico, son las infraestructuras digitales que permiten que dos o más grupos interactúen.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De esta manera se posicionan como intermediarias que reúnen a diferentes usuarios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</a:t>
            </a:r>
            <a:endParaRPr lang="es-ES" sz="18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Las plataformas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09" y="4526814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ctr">
              <a:buNone/>
            </a:pPr>
            <a:r>
              <a:rPr lang="es-ES" sz="18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Características esenciales</a:t>
            </a:r>
          </a:p>
          <a:p>
            <a:pPr marL="152400" indent="0" algn="ctr">
              <a:buNone/>
            </a:pPr>
            <a:endParaRPr lang="es-ES" sz="1800" dirty="0" smtClean="0"/>
          </a:p>
          <a:p>
            <a:pPr marL="152400" indent="0" algn="ctr">
              <a:buNone/>
            </a:pPr>
            <a:r>
              <a:rPr lang="es-ES" sz="1800" dirty="0" smtClean="0"/>
              <a:t>1</a:t>
            </a:r>
            <a:r>
              <a:rPr lang="es-ES" sz="1800" dirty="0"/>
              <a:t>. Facilidad para registrar actividades online. </a:t>
            </a:r>
          </a:p>
          <a:p>
            <a:pPr marL="152400" indent="0" algn="ctr">
              <a:buNone/>
            </a:pPr>
            <a:r>
              <a:rPr lang="es-ES" sz="1800" dirty="0"/>
              <a:t>2. Producen y dependen de “efectos de red”. </a:t>
            </a:r>
          </a:p>
          <a:p>
            <a:pPr marL="152400" indent="0" algn="ctr">
              <a:buNone/>
            </a:pPr>
            <a:r>
              <a:rPr lang="es-ES" sz="1800" dirty="0"/>
              <a:t>3. Uso de “subvenciones cruzadas”</a:t>
            </a:r>
          </a:p>
          <a:p>
            <a:pPr marL="152400" indent="0" algn="ctr">
              <a:buNone/>
            </a:pPr>
            <a:r>
              <a:rPr lang="es-ES" sz="1800" dirty="0"/>
              <a:t>4. Encarnan una política.</a:t>
            </a:r>
          </a:p>
          <a:p>
            <a:pPr marL="152400" lvl="0" indent="0" algn="ctr">
              <a:buNone/>
            </a:pPr>
            <a:r>
              <a:rPr lang="es-ES" sz="1800" dirty="0"/>
              <a:t>5. Cambio en el tipo de competencia</a:t>
            </a: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Las plataformas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451618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>
              <a:buNone/>
            </a:pPr>
            <a:r>
              <a:rPr lang="es-ES" sz="18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Tipos </a:t>
            </a:r>
          </a:p>
          <a:p>
            <a:pPr marL="152400" indent="0">
              <a:buNone/>
            </a:pPr>
            <a:endParaRPr lang="es-ES" sz="1800" dirty="0" smtClean="0"/>
          </a:p>
          <a:p>
            <a:pPr marL="152400" indent="0">
              <a:buNone/>
            </a:pPr>
            <a:r>
              <a:rPr lang="es-ES" sz="1800" dirty="0" smtClean="0"/>
              <a:t>1</a:t>
            </a:r>
            <a:r>
              <a:rPr lang="es-ES" sz="1800" dirty="0"/>
              <a:t>. </a:t>
            </a:r>
            <a:r>
              <a:rPr lang="es-ES" sz="1800" dirty="0" smtClean="0"/>
              <a:t>Publicitarias </a:t>
            </a:r>
            <a:r>
              <a:rPr lang="es-ES" sz="1800" dirty="0"/>
              <a:t>(Google o Facebook</a:t>
            </a:r>
            <a:r>
              <a:rPr lang="es-ES" sz="1800" dirty="0" smtClean="0"/>
              <a:t>)</a:t>
            </a:r>
            <a:endParaRPr lang="es-ES" sz="1800" dirty="0"/>
          </a:p>
          <a:p>
            <a:pPr marL="152400" indent="0">
              <a:buNone/>
            </a:pPr>
            <a:r>
              <a:rPr lang="es-ES" sz="1800" dirty="0" smtClean="0"/>
              <a:t>2. Plataformas </a:t>
            </a:r>
            <a:r>
              <a:rPr lang="es-ES" sz="1800" dirty="0"/>
              <a:t>de la nube (Amazon</a:t>
            </a:r>
            <a:r>
              <a:rPr lang="es-ES" sz="1800" dirty="0" smtClean="0"/>
              <a:t>)</a:t>
            </a:r>
          </a:p>
          <a:p>
            <a:pPr marL="152400" indent="0">
              <a:buNone/>
            </a:pPr>
            <a:r>
              <a:rPr lang="es-ES" sz="1800" dirty="0" smtClean="0"/>
              <a:t>3. Industriales </a:t>
            </a:r>
            <a:r>
              <a:rPr lang="es-ES" sz="1800" dirty="0"/>
              <a:t>(Siemens</a:t>
            </a:r>
            <a:r>
              <a:rPr lang="es-ES" sz="1800" dirty="0" smtClean="0"/>
              <a:t>)</a:t>
            </a:r>
          </a:p>
          <a:p>
            <a:pPr marL="152400" indent="0">
              <a:buNone/>
            </a:pPr>
            <a:r>
              <a:rPr lang="es-ES" sz="1800" dirty="0" smtClean="0"/>
              <a:t>4. De productos (Bajo demanda)</a:t>
            </a:r>
          </a:p>
          <a:p>
            <a:pPr marL="152400" indent="0">
              <a:buNone/>
            </a:pPr>
            <a:r>
              <a:rPr lang="es-ES" sz="1800" dirty="0" smtClean="0"/>
              <a:t>5. Austeras (</a:t>
            </a:r>
            <a:r>
              <a:rPr lang="es-ES" sz="1800" dirty="0" err="1" smtClean="0"/>
              <a:t>Uber</a:t>
            </a:r>
            <a:r>
              <a:rPr lang="es-ES" sz="1800" dirty="0" smtClean="0"/>
              <a:t>/</a:t>
            </a:r>
            <a:r>
              <a:rPr lang="es-ES" sz="1800" dirty="0" err="1" smtClean="0"/>
              <a:t>Airbnb</a:t>
            </a:r>
            <a:r>
              <a:rPr lang="es-ES" sz="1800" dirty="0" smtClean="0"/>
              <a:t>).</a:t>
            </a: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Las plataformas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451618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41" y="1063254"/>
            <a:ext cx="1343052" cy="13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659218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/>
              <a:t>Los </a:t>
            </a:r>
            <a:r>
              <a:rPr lang="es-ES" sz="1400" b="1" dirty="0"/>
              <a:t>datos</a:t>
            </a:r>
            <a:r>
              <a:rPr lang="es-ES" sz="1400" dirty="0"/>
              <a:t> se han convertido en una significativa materia prima para el capitalismo del siglo XXI. </a:t>
            </a:r>
            <a:r>
              <a:rPr lang="es-ES" sz="1400" dirty="0" smtClean="0"/>
              <a:t>La </a:t>
            </a:r>
            <a:r>
              <a:rPr lang="es-ES" sz="1400" b="1" dirty="0"/>
              <a:t>plataforma</a:t>
            </a:r>
            <a:r>
              <a:rPr lang="es-ES" sz="1400" dirty="0"/>
              <a:t> se ha </a:t>
            </a:r>
            <a:r>
              <a:rPr lang="es-ES" sz="1400" dirty="0"/>
              <a:t>convertido </a:t>
            </a:r>
            <a:r>
              <a:rPr lang="es-ES" sz="1400" dirty="0"/>
              <a:t>en una manera dominante de organizar negocios </a:t>
            </a:r>
            <a:r>
              <a:rPr lang="es-ES" sz="1400" dirty="0"/>
              <a:t>para monopolizar </a:t>
            </a:r>
            <a:r>
              <a:rPr lang="es-ES" sz="1400" dirty="0"/>
              <a:t>estos datos, luego extraerlos, analizarlos, usarlos  venderlos. </a:t>
            </a:r>
            <a:r>
              <a:rPr lang="es-ES" sz="1400" dirty="0" smtClean="0"/>
              <a:t>Recolectar </a:t>
            </a:r>
            <a:r>
              <a:rPr lang="es-ES" sz="1400" dirty="0"/>
              <a:t>enormes cantidades de datos es central para el modelo de negocios, y la plataforma provee el aparato extractivo ideal.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/>
              <a:t>Los datos se pueden usar de muchas maneras para generar ingresos.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s-ES" sz="1400" dirty="0"/>
              <a:t>Para </a:t>
            </a:r>
            <a:r>
              <a:rPr lang="es-ES" sz="1400" dirty="0"/>
              <a:t>Facebook y Google, </a:t>
            </a:r>
            <a:r>
              <a:rPr lang="es-ES" sz="1400" dirty="0"/>
              <a:t>recurso </a:t>
            </a:r>
            <a:r>
              <a:rPr lang="es-ES" sz="1400" dirty="0"/>
              <a:t>para atraer anunciantes.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s-ES" sz="1400" dirty="0"/>
              <a:t>Para </a:t>
            </a:r>
            <a:r>
              <a:rPr lang="es-ES" sz="1400" dirty="0" err="1"/>
              <a:t>Rolls</a:t>
            </a:r>
            <a:r>
              <a:rPr lang="es-ES" sz="1400" dirty="0"/>
              <a:t> </a:t>
            </a:r>
            <a:r>
              <a:rPr lang="es-ES" sz="1400" dirty="0" err="1"/>
              <a:t>Royce</a:t>
            </a:r>
            <a:r>
              <a:rPr lang="es-ES" sz="1400" dirty="0"/>
              <a:t> y </a:t>
            </a:r>
            <a:r>
              <a:rPr lang="es-ES" sz="1400" dirty="0" err="1"/>
              <a:t>Uber</a:t>
            </a:r>
            <a:r>
              <a:rPr lang="es-ES" sz="1400" dirty="0"/>
              <a:t>, </a:t>
            </a:r>
            <a:r>
              <a:rPr lang="es-ES" sz="1400" dirty="0"/>
              <a:t>herramienta para </a:t>
            </a:r>
            <a:r>
              <a:rPr lang="es-ES" sz="1400" dirty="0"/>
              <a:t>ganarle a la </a:t>
            </a:r>
            <a:r>
              <a:rPr lang="es-ES" sz="1400" dirty="0"/>
              <a:t>competencia.</a:t>
            </a:r>
            <a:endParaRPr lang="es-ES" sz="140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s-ES" sz="1400" dirty="0"/>
              <a:t>Amazon Webs </a:t>
            </a:r>
            <a:r>
              <a:rPr lang="es-ES" sz="1400" dirty="0" err="1"/>
              <a:t>Services</a:t>
            </a:r>
            <a:r>
              <a:rPr lang="es-ES" sz="1400" dirty="0"/>
              <a:t> (AWS) y </a:t>
            </a:r>
            <a:r>
              <a:rPr lang="es-ES" sz="1400" dirty="0" err="1"/>
              <a:t>Predix</a:t>
            </a:r>
            <a:r>
              <a:rPr lang="es-ES" sz="1400" dirty="0"/>
              <a:t> se orientan a construir y ser dueñas de las infraestructuras básicas </a:t>
            </a:r>
            <a:r>
              <a:rPr lang="es-ES" sz="1400" dirty="0"/>
              <a:t>necesarias. </a:t>
            </a:r>
            <a:endParaRPr lang="es-ES" sz="1400" dirty="0"/>
          </a:p>
          <a:p>
            <a:pPr marL="152400" lvl="0" indent="0">
              <a:buNone/>
            </a:pPr>
            <a:endParaRPr lang="es-ES" sz="1800" dirty="0" smtClean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Ideas base capítulo 2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05" y="199363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>
                <a:latin typeface="Roboto Condensed" charset="0"/>
                <a:ea typeface="Roboto Condensed" charset="0"/>
              </a:rPr>
              <a:t>Las </a:t>
            </a:r>
            <a:r>
              <a:rPr lang="es-ES" sz="1400" dirty="0">
                <a:latin typeface="Roboto Condensed" charset="0"/>
                <a:ea typeface="Roboto Condensed" charset="0"/>
              </a:rPr>
              <a:t>plataformas digitales </a:t>
            </a:r>
            <a:r>
              <a:rPr lang="es-ES" sz="1400" dirty="0">
                <a:latin typeface="Roboto Condensed" charset="0"/>
                <a:ea typeface="Roboto Condensed" charset="0"/>
              </a:rPr>
              <a:t>intensifican la tendencia de </a:t>
            </a:r>
            <a:r>
              <a:rPr lang="es-ES" sz="1400" dirty="0">
                <a:latin typeface="Roboto Condensed" charset="0"/>
                <a:ea typeface="Roboto Condensed" charset="0"/>
              </a:rPr>
              <a:t>la producción austera, la subcontratación y las cadenas de suministro “justo a tiempo”.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>
                <a:latin typeface="Roboto Condensed" charset="0"/>
                <a:ea typeface="Roboto Condensed" charset="0"/>
              </a:rPr>
              <a:t>La economía de la plataforma austera básicamente aparece como una salida para el capital excedente en una época de tasas de interés bajas y pésimas oportunidades de inversión, más que como la vanguardia a revivir el capitalismo</a:t>
            </a:r>
            <a:r>
              <a:rPr lang="es-ES" sz="1400" dirty="0">
                <a:latin typeface="Roboto Condensed" charset="0"/>
                <a:ea typeface="Roboto Condensed" charset="0"/>
              </a:rPr>
              <a:t>.</a:t>
            </a:r>
            <a:endParaRPr lang="es-ES" sz="1400" dirty="0">
              <a:latin typeface="Roboto Condensed" charset="0"/>
              <a:ea typeface="Roboto Condensed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>
                <a:latin typeface="Roboto Condensed" charset="0"/>
                <a:ea typeface="Roboto Condensed" charset="0"/>
              </a:rPr>
              <a:t>Las otras plataformas parecen señalar un cambio importante en la manera en que operan las compañías capitalistas. Las plataformas emergen como los medios para liderar y controlar las industrias. </a:t>
            </a:r>
            <a:endParaRPr lang="es-ES" sz="1400" dirty="0">
              <a:latin typeface="Roboto Condensed" charset="0"/>
              <a:ea typeface="Roboto Condensed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>
                <a:latin typeface="Roboto Condensed" charset="0"/>
                <a:ea typeface="Roboto Condensed" charset="0"/>
              </a:rPr>
              <a:t>Dos elementos muy negativos:</a:t>
            </a:r>
            <a:endParaRPr lang="es-ES" sz="1400" dirty="0">
              <a:latin typeface="Roboto Condensed" charset="0"/>
              <a:ea typeface="Roboto Condensed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 smtClean="0">
                <a:latin typeface="Roboto Condensed" charset="0"/>
                <a:ea typeface="Roboto Condensed" charset="0"/>
                <a:cs typeface="Times New Roman"/>
              </a:rPr>
              <a:t>Aumento </a:t>
            </a:r>
            <a:r>
              <a:rPr lang="es-ES" sz="1400" dirty="0">
                <a:latin typeface="Roboto Condensed" charset="0"/>
                <a:ea typeface="Roboto Condensed" charset="0"/>
                <a:cs typeface="Times New Roman"/>
              </a:rPr>
              <a:t>en la concentración de la riqueza y renta. </a:t>
            </a:r>
            <a:endParaRPr lang="es-ES" sz="1400" dirty="0" smtClean="0">
              <a:latin typeface="Roboto Condensed" charset="0"/>
              <a:ea typeface="Roboto Condensed" charset="0"/>
              <a:cs typeface="Times New Roman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400" dirty="0" smtClean="0">
                <a:latin typeface="Roboto Condensed" charset="0"/>
                <a:ea typeface="Roboto Condensed" charset="0"/>
                <a:cs typeface="Times New Roman"/>
              </a:rPr>
              <a:t>Control privado de </a:t>
            </a:r>
            <a:r>
              <a:rPr lang="es-ES" sz="1400" dirty="0">
                <a:latin typeface="Roboto Condensed" charset="0"/>
                <a:ea typeface="Roboto Condensed" charset="0"/>
                <a:cs typeface="Times New Roman"/>
              </a:rPr>
              <a:t>infraestructuras </a:t>
            </a:r>
            <a:r>
              <a:rPr lang="es-ES" sz="1400" dirty="0" smtClean="0">
                <a:latin typeface="Roboto Condensed" charset="0"/>
                <a:ea typeface="Roboto Condensed" charset="0"/>
                <a:cs typeface="Times New Roman"/>
              </a:rPr>
              <a:t>esenciales. </a:t>
            </a:r>
            <a:endParaRPr lang="es-ES" sz="1400" dirty="0">
              <a:latin typeface="Roboto Condensed" charset="0"/>
              <a:ea typeface="Roboto Condensed" charset="0"/>
              <a:cs typeface="Times New Roman"/>
            </a:endParaRPr>
          </a:p>
          <a:p>
            <a:pPr marL="152400" lvl="0" indent="0">
              <a:buNone/>
            </a:pPr>
            <a:endParaRPr lang="es-ES" sz="1800" dirty="0" smtClean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Ideas base capítulo 2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451618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ctrTitle"/>
          </p:nvPr>
        </p:nvSpPr>
        <p:spPr>
          <a:xfrm flipH="1">
            <a:off x="1488558" y="3019647"/>
            <a:ext cx="6508084" cy="1008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Tendencias y predicciones/ </a:t>
            </a:r>
            <a:br>
              <a:rPr lang="es-ES" dirty="0" smtClean="0"/>
            </a:br>
            <a:r>
              <a:rPr lang="es-ES" sz="2400" b="0" dirty="0" smtClean="0"/>
              <a:t>Las guerras de las grandes plataformas</a:t>
            </a:r>
            <a:r>
              <a:rPr lang="es-ES" dirty="0"/>
              <a:t/>
            </a:r>
            <a:br>
              <a:rPr lang="es-ES" dirty="0"/>
            </a:br>
            <a:endParaRPr sz="1400" b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 idx="2"/>
          </p:nvPr>
        </p:nvSpPr>
        <p:spPr>
          <a:xfrm flipH="1">
            <a:off x="4837814" y="1345654"/>
            <a:ext cx="3286419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600" dirty="0" smtClean="0"/>
              <a:t>Tercer</a:t>
            </a:r>
            <a:br>
              <a:rPr lang="es-ES" sz="5600" dirty="0" smtClean="0"/>
            </a:br>
            <a:r>
              <a:rPr lang="en" sz="5600" dirty="0" smtClean="0"/>
              <a:t>capítulo</a:t>
            </a:r>
            <a:endParaRPr sz="5600" dirty="0"/>
          </a:p>
        </p:txBody>
      </p:sp>
      <p:cxnSp>
        <p:nvCxnSpPr>
          <p:cNvPr id="221" name="Google Shape;221;p36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xmlns="" id="{8D751676-FBBA-40F9-AA43-D8168AF0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sp>
        <p:nvSpPr>
          <p:cNvPr id="7" name="Google Shape;182;p33"/>
          <p:cNvSpPr txBox="1">
            <a:spLocks noGrp="1"/>
          </p:cNvSpPr>
          <p:nvPr>
            <p:ph type="subTitle" idx="1"/>
          </p:nvPr>
        </p:nvSpPr>
        <p:spPr>
          <a:xfrm>
            <a:off x="4241649" y="4080223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8" y="0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indent="-342900">
              <a:buAutoNum type="arabicParenR"/>
            </a:pPr>
            <a:r>
              <a:rPr lang="es-ES" sz="1400" dirty="0" smtClean="0">
                <a:latin typeface="Roboto Condensed" charset="0"/>
                <a:ea typeface="Roboto Condensed" charset="0"/>
              </a:rPr>
              <a:t>La </a:t>
            </a:r>
            <a:r>
              <a:rPr lang="es-ES" sz="1400" dirty="0">
                <a:latin typeface="Roboto Condensed" charset="0"/>
                <a:ea typeface="Roboto Condensed" charset="0"/>
              </a:rPr>
              <a:t>expansión de la extracción</a:t>
            </a:r>
            <a:r>
              <a:rPr lang="es-ES" sz="1400" dirty="0" smtClean="0">
                <a:latin typeface="Roboto Condensed" charset="0"/>
                <a:ea typeface="Roboto Condensed" charset="0"/>
              </a:rPr>
              <a:t>.</a:t>
            </a:r>
          </a:p>
          <a:p>
            <a:pPr marL="495300" indent="-342900">
              <a:buFont typeface="Roboto Condensed Light"/>
              <a:buAutoNum type="arabicParenR"/>
            </a:pPr>
            <a:r>
              <a:rPr lang="es-ES" sz="1400" dirty="0"/>
              <a:t>El posicionarse como guardianes de un sector.</a:t>
            </a:r>
          </a:p>
          <a:p>
            <a:pPr marL="495300" indent="-342900">
              <a:buFont typeface="Roboto Condensed Light"/>
              <a:buAutoNum type="arabicParenR"/>
            </a:pPr>
            <a:r>
              <a:rPr lang="es-ES" sz="1400" dirty="0"/>
              <a:t>La convergencia de mercados.</a:t>
            </a:r>
          </a:p>
          <a:p>
            <a:pPr marL="495300" indent="-342900">
              <a:buFont typeface="Roboto Condensed Light"/>
              <a:buAutoNum type="arabicParenR"/>
            </a:pPr>
            <a:r>
              <a:rPr lang="es-ES" sz="1400" dirty="0"/>
              <a:t>El cercado de ecosistemas.</a:t>
            </a:r>
          </a:p>
          <a:p>
            <a:pPr marL="495300" indent="-342900">
              <a:buAutoNum type="arabicParenR"/>
            </a:pPr>
            <a:r>
              <a:rPr lang="es-ES" sz="1400" dirty="0" smtClean="0">
                <a:latin typeface="Roboto Condensed" charset="0"/>
                <a:ea typeface="Roboto Condensed" charset="0"/>
                <a:cs typeface="Times New Roman"/>
              </a:rPr>
              <a:t> </a:t>
            </a:r>
            <a:endParaRPr lang="es-ES" sz="1400" dirty="0">
              <a:latin typeface="Roboto Condensed" charset="0"/>
              <a:ea typeface="Roboto Condensed" charset="0"/>
              <a:cs typeface="Times New Roman"/>
            </a:endParaRPr>
          </a:p>
          <a:p>
            <a:pPr marL="152400" lvl="0" indent="0">
              <a:buNone/>
            </a:pPr>
            <a:endParaRPr lang="es-ES" sz="1800" dirty="0" smtClean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Tendencias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451618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870650" y="1816986"/>
            <a:ext cx="6919200" cy="1973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ES" sz="14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Introducción</a:t>
            </a:r>
          </a:p>
          <a:p>
            <a:pPr marL="152400" indent="0">
              <a:buClr>
                <a:schemeClr val="dk1"/>
              </a:buClr>
              <a:buNone/>
            </a:pP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Primer </a:t>
            </a:r>
            <a:r>
              <a:rPr lang="es-ES" sz="14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capítulo</a:t>
            </a: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Las últimas décadas de economía capitalista/ </a:t>
            </a:r>
            <a:r>
              <a:rPr lang="es-ES" sz="14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 larga </a:t>
            </a:r>
            <a:r>
              <a:rPr lang="es-ES" sz="14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recesión</a:t>
            </a:r>
            <a:endParaRPr lang="es-ES" dirty="0">
              <a:cs typeface="Roboto Condensed"/>
            </a:endParaRPr>
          </a:p>
          <a:p>
            <a:pPr marL="152400" indent="0">
              <a:buClr>
                <a:schemeClr val="dk1"/>
              </a:buClr>
              <a:buNone/>
            </a:pP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Segundo </a:t>
            </a:r>
            <a:r>
              <a:rPr lang="es-ES" sz="14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capítulo</a:t>
            </a: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s-ES" sz="14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Génesis </a:t>
            </a: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y tipología de las plataformas/ </a:t>
            </a:r>
            <a:r>
              <a:rPr lang="es-ES" sz="14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Capitalismo de </a:t>
            </a:r>
            <a:r>
              <a:rPr lang="es-ES" sz="14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plataformas</a:t>
            </a:r>
          </a:p>
          <a:p>
            <a:pPr marL="152400" indent="0">
              <a:buClr>
                <a:schemeClr val="dk1"/>
              </a:buClr>
              <a:buNone/>
            </a:pPr>
            <a:r>
              <a:rPr lang="es-ES" sz="14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Tercer</a:t>
            </a:r>
            <a:r>
              <a:rPr lang="es-ES" sz="14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 capítulo. </a:t>
            </a:r>
            <a:r>
              <a:rPr lang="es-ES" sz="1400" b="1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Tendencias </a:t>
            </a:r>
            <a:r>
              <a:rPr lang="es-ES" sz="1400" b="1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y predicciones/ </a:t>
            </a:r>
            <a:r>
              <a:rPr lang="es-ES" sz="14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Las guerras de las grandes plataformas</a:t>
            </a:r>
          </a:p>
          <a:p>
            <a:pPr marL="152400" indent="0">
              <a:buClr>
                <a:schemeClr val="dk1"/>
              </a:buClr>
              <a:buNone/>
            </a:pPr>
            <a:endParaRPr lang="es-ES" sz="1400" dirty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64851" y="932713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ÍNDICE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sp>
        <p:nvSpPr>
          <p:cNvPr id="2" name="AutoShape 2" descr="blob:https://web.whatsapp.com/9329b2e8-ba1f-497f-ba46-4fdf6038dd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blob:https://web.whatsapp.com/9329b2e8-ba1f-497f-ba46-4fdf6038dd2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blob:https://web.whatsapp.com/9329b2e8-ba1f-497f-ba46-4fdf6038dd2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659219" y="882502"/>
            <a:ext cx="7198241" cy="290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400" dirty="0"/>
              <a:t>Las plataformas austeras son totalmente dependientes de una gran cantidad de capital excedente. </a:t>
            </a:r>
            <a:r>
              <a:rPr lang="es-ES" sz="1400" dirty="0" smtClean="0"/>
              <a:t>Son una expresión de la centralidad de las finanzas, no una alternativa.</a:t>
            </a:r>
            <a:endParaRPr lang="es-ES" sz="1400" dirty="0"/>
          </a:p>
          <a:p>
            <a:pPr lvl="0"/>
            <a:r>
              <a:rPr lang="es-ES" sz="1400" dirty="0"/>
              <a:t>Las plataformas se siguen expandiendo por la economía y la competencia las lleva a encerrarse en sí mismas cada vez más.</a:t>
            </a:r>
          </a:p>
          <a:p>
            <a:pPr lvl="0"/>
            <a:r>
              <a:rPr lang="es-ES" sz="1400" dirty="0"/>
              <a:t>Las plataformas austeras o van a la quiebra o se vuelven plataformas de productos.</a:t>
            </a:r>
          </a:p>
          <a:p>
            <a:pPr lvl="0"/>
            <a:r>
              <a:rPr lang="es-ES" sz="1400" dirty="0"/>
              <a:t>El capitalismo de plataformas tiene tendencias a desplazarse hacia la extracción de rentas mediante la ofertas de servicios (</a:t>
            </a:r>
            <a:r>
              <a:rPr lang="es-ES" sz="1400" dirty="0" err="1"/>
              <a:t>plat</a:t>
            </a:r>
            <a:r>
              <a:rPr lang="es-ES" sz="1400" dirty="0"/>
              <a:t>. de la nube, de infraestructura o de productos).</a:t>
            </a:r>
          </a:p>
          <a:p>
            <a:pPr lvl="0"/>
            <a:r>
              <a:rPr lang="es-ES" sz="1400" dirty="0"/>
              <a:t>Los subsidios cruzados se terminarían y las desigualdades existentes en ingresos y riqueza llegarían a replicarse en desigualdades de acceso</a:t>
            </a:r>
            <a:r>
              <a:rPr lang="es-ES" sz="1400" dirty="0" smtClean="0"/>
              <a:t>. Servicios Premium.</a:t>
            </a:r>
            <a:endParaRPr lang="es-ES" sz="1400" dirty="0"/>
          </a:p>
          <a:p>
            <a:r>
              <a:rPr lang="es-ES" sz="1400" dirty="0" smtClean="0"/>
              <a:t>Las </a:t>
            </a:r>
            <a:r>
              <a:rPr lang="es-ES" sz="1400" dirty="0"/>
              <a:t>plataformas no parecen estar hechas para superar las condiciones fundamentales de la larga recesión, parecen estar consolidando el poder monopólico en sus manos, mientras acumulan una inmensa riqueza</a:t>
            </a:r>
            <a:r>
              <a:rPr lang="es-ES" sz="1400" dirty="0" smtClean="0"/>
              <a:t>.</a:t>
            </a:r>
          </a:p>
          <a:p>
            <a:pPr lvl="0"/>
            <a:r>
              <a:rPr lang="es-ES" sz="1400" dirty="0"/>
              <a:t>El Estado tiene el poder para combatir plataformas</a:t>
            </a:r>
            <a:r>
              <a:rPr lang="es-ES" sz="1400" dirty="0" smtClean="0"/>
              <a:t>.</a:t>
            </a:r>
          </a:p>
          <a:p>
            <a:pPr lvl="0"/>
            <a:r>
              <a:rPr lang="es-ES" sz="1400" dirty="0" smtClean="0"/>
              <a:t>- Propiedad pública-comunitaria.</a:t>
            </a:r>
          </a:p>
          <a:p>
            <a:pPr lvl="0"/>
            <a:r>
              <a:rPr lang="es-ES" sz="1400" dirty="0" smtClean="0"/>
              <a:t>-Gestión cooperativa.</a:t>
            </a:r>
          </a:p>
          <a:p>
            <a:pPr lvl="0"/>
            <a:r>
              <a:rPr lang="es-ES" sz="1400" dirty="0" smtClean="0"/>
              <a:t>- Planificación democrática</a:t>
            </a:r>
          </a:p>
          <a:p>
            <a:pPr lvl="1"/>
            <a:endParaRPr lang="es-ES" sz="1400" dirty="0"/>
          </a:p>
          <a:p>
            <a:endParaRPr lang="es-ES" sz="1400" dirty="0" smtClean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32953" y="67340"/>
            <a:ext cx="5214300" cy="6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Predicciones/Intervención 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4516182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0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ctrTitle"/>
          </p:nvPr>
        </p:nvSpPr>
        <p:spPr>
          <a:xfrm flipH="1">
            <a:off x="1137017" y="2851234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Introducción</a:t>
            </a:r>
            <a:endParaRPr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title" idx="2"/>
          </p:nvPr>
        </p:nvSpPr>
        <p:spPr>
          <a:xfrm flipH="1">
            <a:off x="1179477" y="1754372"/>
            <a:ext cx="2979300" cy="701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81" name="Google Shape;181;p33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33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xmlns="" id="{9F00EC6A-15EE-4A65-BED6-A0E158D7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Argumento básico</a:t>
            </a:r>
            <a:endParaRPr lang="es-ES" dirty="0"/>
          </a:p>
        </p:txBody>
      </p:sp>
      <p:sp>
        <p:nvSpPr>
          <p:cNvPr id="3" name="Google Shape;379;p43"/>
          <p:cNvSpPr/>
          <p:nvPr/>
        </p:nvSpPr>
        <p:spPr>
          <a:xfrm rot="5400000">
            <a:off x="1529152" y="1381018"/>
            <a:ext cx="1607456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379;p43"/>
          <p:cNvSpPr/>
          <p:nvPr/>
        </p:nvSpPr>
        <p:spPr>
          <a:xfrm rot="5400000">
            <a:off x="5097807" y="2330519"/>
            <a:ext cx="1639319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79;p43"/>
          <p:cNvSpPr/>
          <p:nvPr/>
        </p:nvSpPr>
        <p:spPr>
          <a:xfrm rot="5400000">
            <a:off x="5779931" y="4546"/>
            <a:ext cx="1420564" cy="3776492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382;p43"/>
          <p:cNvSpPr txBox="1">
            <a:spLocks/>
          </p:cNvSpPr>
          <p:nvPr/>
        </p:nvSpPr>
        <p:spPr>
          <a:xfrm>
            <a:off x="1179801" y="1959049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capitalista</a:t>
            </a:r>
            <a:r>
              <a:rPr lang="es-ES" dirty="0" smtClean="0">
                <a:solidFill>
                  <a:schemeClr val="lt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lt1"/>
                </a:solidFill>
              </a:rPr>
              <a:t>-Propiedad privada</a:t>
            </a:r>
          </a:p>
          <a:p>
            <a:r>
              <a:rPr lang="es-ES" dirty="0" smtClean="0">
                <a:solidFill>
                  <a:schemeClr val="lt1"/>
                </a:solidFill>
              </a:rPr>
              <a:t>-Rentabilidad</a:t>
            </a:r>
          </a:p>
          <a:p>
            <a:r>
              <a:rPr lang="es-ES" dirty="0" smtClean="0">
                <a:solidFill>
                  <a:schemeClr val="lt1"/>
                </a:solidFill>
              </a:rPr>
              <a:t>-Acumulación capital</a:t>
            </a:r>
            <a:endParaRPr lang="es-ES" b="1" dirty="0" smtClean="0">
              <a:solidFill>
                <a:schemeClr val="lt1"/>
              </a:solidFill>
            </a:endParaRPr>
          </a:p>
          <a:p>
            <a:r>
              <a:rPr lang="es-ES" b="1" dirty="0" smtClean="0">
                <a:solidFill>
                  <a:schemeClr val="lt1"/>
                </a:solidFill>
              </a:rPr>
              <a:t>Caída rentabilidad manufactura</a:t>
            </a:r>
            <a:endParaRPr lang="es-ES_tradnl" b="1" dirty="0">
              <a:solidFill>
                <a:schemeClr val="lt1"/>
              </a:solidFill>
            </a:endParaRPr>
          </a:p>
          <a:p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8" name="Google Shape;382;p43"/>
          <p:cNvSpPr txBox="1">
            <a:spLocks/>
          </p:cNvSpPr>
          <p:nvPr/>
        </p:nvSpPr>
        <p:spPr>
          <a:xfrm>
            <a:off x="4826770" y="1187461"/>
            <a:ext cx="3179545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dirty="0" smtClean="0">
                <a:solidFill>
                  <a:schemeClr val="lt1"/>
                </a:solidFill>
              </a:rPr>
              <a:t>Datos</a:t>
            </a:r>
            <a:endParaRPr lang="es-ES" dirty="0" smtClean="0">
              <a:solidFill>
                <a:schemeClr val="lt1"/>
              </a:solidFill>
            </a:endParaRPr>
          </a:p>
          <a:p>
            <a:r>
              <a:rPr lang="es-ES" sz="1200" dirty="0" smtClean="0">
                <a:solidFill>
                  <a:schemeClr val="lt1"/>
                </a:solidFill>
              </a:rPr>
              <a:t>- Modo </a:t>
            </a:r>
            <a:r>
              <a:rPr lang="es-ES" sz="1200" dirty="0">
                <a:solidFill>
                  <a:schemeClr val="lt1"/>
                </a:solidFill>
              </a:rPr>
              <a:t>de </a:t>
            </a:r>
            <a:r>
              <a:rPr lang="es-ES" sz="1200" dirty="0">
                <a:solidFill>
                  <a:schemeClr val="lt1"/>
                </a:solidFill>
              </a:rPr>
              <a:t>mantener acumulación de </a:t>
            </a:r>
            <a:r>
              <a:rPr lang="es-ES" sz="1200" dirty="0" smtClean="0">
                <a:solidFill>
                  <a:schemeClr val="lt1"/>
                </a:solidFill>
              </a:rPr>
              <a:t>capital. </a:t>
            </a:r>
          </a:p>
          <a:p>
            <a:r>
              <a:rPr lang="es-ES" sz="1200" dirty="0" smtClean="0">
                <a:solidFill>
                  <a:schemeClr val="lt1"/>
                </a:solidFill>
              </a:rPr>
              <a:t>- Tecnologías digitales </a:t>
            </a:r>
            <a:r>
              <a:rPr lang="es-ES" sz="1200" dirty="0">
                <a:solidFill>
                  <a:schemeClr val="lt1"/>
                </a:solidFill>
              </a:rPr>
              <a:t>centrales para las empresas y su relación con </a:t>
            </a:r>
            <a:r>
              <a:rPr lang="es-ES" sz="1200" dirty="0" smtClean="0">
                <a:solidFill>
                  <a:schemeClr val="lt1"/>
                </a:solidFill>
              </a:rPr>
              <a:t>trabajadores, cliente, otros capitalistas</a:t>
            </a:r>
            <a:r>
              <a:rPr lang="es-ES" sz="1200" dirty="0">
                <a:solidFill>
                  <a:schemeClr val="lt1"/>
                </a:solidFill>
              </a:rPr>
              <a:t>. </a:t>
            </a:r>
            <a:endParaRPr lang="es-ES_tradnl" sz="1200" dirty="0">
              <a:solidFill>
                <a:schemeClr val="lt1"/>
              </a:solidFill>
            </a:endParaRPr>
          </a:p>
          <a:p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10" name="Google Shape;382;p43"/>
          <p:cNvSpPr txBox="1">
            <a:spLocks/>
          </p:cNvSpPr>
          <p:nvPr/>
        </p:nvSpPr>
        <p:spPr>
          <a:xfrm>
            <a:off x="4826772" y="2962249"/>
            <a:ext cx="2157300" cy="1075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altLang="es-ES" b="1" dirty="0">
                <a:solidFill>
                  <a:schemeClr val="lt1"/>
                </a:solidFill>
              </a:rPr>
              <a:t>Plataforma</a:t>
            </a:r>
          </a:p>
          <a:p>
            <a:r>
              <a:rPr lang="es-ES" sz="1200" dirty="0" smtClean="0">
                <a:solidFill>
                  <a:schemeClr val="lt1"/>
                </a:solidFill>
              </a:rPr>
              <a:t>-Nuevo </a:t>
            </a:r>
            <a:r>
              <a:rPr lang="es-ES" sz="1200" dirty="0">
                <a:solidFill>
                  <a:schemeClr val="lt1"/>
                </a:solidFill>
              </a:rPr>
              <a:t>modelo de negocios, capaz de extraer y controlar una inmensa cantidad de </a:t>
            </a:r>
            <a:r>
              <a:rPr lang="es-ES" sz="1200" dirty="0">
                <a:solidFill>
                  <a:schemeClr val="lt1"/>
                </a:solidFill>
              </a:rPr>
              <a:t>datos.</a:t>
            </a:r>
          </a:p>
          <a:p>
            <a:r>
              <a:rPr lang="es-ES" sz="1200" dirty="0" smtClean="0">
                <a:solidFill>
                  <a:schemeClr val="lt1"/>
                </a:solidFill>
              </a:rPr>
              <a:t>-Ascenso </a:t>
            </a:r>
            <a:r>
              <a:rPr lang="es-ES" sz="1200" dirty="0">
                <a:solidFill>
                  <a:schemeClr val="lt1"/>
                </a:solidFill>
              </a:rPr>
              <a:t>de grandes compañías monopólicas. </a:t>
            </a:r>
            <a:endParaRPr lang="es-ES_tradnl" altLang="es-ES" sz="1200" dirty="0">
              <a:solidFill>
                <a:schemeClr val="lt1"/>
              </a:solidFill>
            </a:endParaRPr>
          </a:p>
          <a:p>
            <a:endParaRPr lang="es-ES_tradnl" dirty="0">
              <a:solidFill>
                <a:schemeClr val="lt1"/>
              </a:solidFill>
            </a:endParaRPr>
          </a:p>
          <a:p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11" name="Imagen 11" descr="Logotipo&#10;&#10;Descripción generada automáticamente">
            <a:extLst>
              <a:ext uri="{FF2B5EF4-FFF2-40B4-BE49-F238E27FC236}">
                <a16:creationId xmlns:a16="http://schemas.microsoft.com/office/drawing/2014/main" xmlns="" id="{5F95B571-7C09-4571-A7CA-25EA935F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ctrTitle"/>
          </p:nvPr>
        </p:nvSpPr>
        <p:spPr>
          <a:xfrm flipH="1">
            <a:off x="1488558" y="2773899"/>
            <a:ext cx="6508084" cy="1254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Las </a:t>
            </a:r>
            <a:r>
              <a:rPr lang="es-ES" dirty="0"/>
              <a:t>últimas décadas de economía capitalista</a:t>
            </a:r>
            <a:r>
              <a:rPr lang="es-ES" b="0" dirty="0"/>
              <a:t>/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La </a:t>
            </a:r>
            <a:r>
              <a:rPr lang="es-ES" b="0" dirty="0"/>
              <a:t>larga recesión</a:t>
            </a:r>
            <a:r>
              <a:rPr lang="es-ES" b="0" dirty="0" smtClean="0"/>
              <a:t/>
            </a:r>
            <a:br>
              <a:rPr lang="es-ES" b="0" dirty="0" smtClean="0"/>
            </a:br>
            <a:endParaRPr sz="1400" b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 idx="2"/>
          </p:nvPr>
        </p:nvSpPr>
        <p:spPr>
          <a:xfrm flipH="1">
            <a:off x="5144933" y="1345654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600" dirty="0" smtClean="0"/>
              <a:t>P</a:t>
            </a:r>
            <a:r>
              <a:rPr lang="en" sz="5600" dirty="0" smtClean="0"/>
              <a:t>rimer capítulo</a:t>
            </a:r>
            <a:endParaRPr sz="5600" dirty="0"/>
          </a:p>
        </p:txBody>
      </p:sp>
      <p:cxnSp>
        <p:nvCxnSpPr>
          <p:cNvPr id="221" name="Google Shape;221;p36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xmlns="" id="{8D751676-FBBA-40F9-AA43-D8168AF0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sp>
        <p:nvSpPr>
          <p:cNvPr id="7" name="Google Shape;182;p33"/>
          <p:cNvSpPr txBox="1">
            <a:spLocks noGrp="1"/>
          </p:cNvSpPr>
          <p:nvPr>
            <p:ph type="subTitle" idx="1"/>
          </p:nvPr>
        </p:nvSpPr>
        <p:spPr>
          <a:xfrm>
            <a:off x="4241649" y="4080223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62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Evolución</a:t>
            </a:r>
            <a:endParaRPr lang="es-ES" dirty="0"/>
          </a:p>
        </p:txBody>
      </p:sp>
      <p:sp>
        <p:nvSpPr>
          <p:cNvPr id="6" name="Google Shape;382;p43"/>
          <p:cNvSpPr txBox="1">
            <a:spLocks/>
          </p:cNvSpPr>
          <p:nvPr/>
        </p:nvSpPr>
        <p:spPr>
          <a:xfrm>
            <a:off x="632638" y="1009204"/>
            <a:ext cx="7565065" cy="2148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 sz="2000" b="1" dirty="0" smtClean="0">
                <a:solidFill>
                  <a:schemeClr val="dk1"/>
                </a:solidFill>
                <a:latin typeface="Exo 2"/>
              </a:rPr>
              <a:t>- Desde los 1970 sobrecapacidad/sobreproducción 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en el sector manufacturero. </a:t>
            </a:r>
            <a:endParaRPr lang="es-ES" sz="2000" b="1" dirty="0">
              <a:solidFill>
                <a:schemeClr val="dk1"/>
              </a:solidFill>
              <a:latin typeface="Exo 2"/>
            </a:endParaRPr>
          </a:p>
          <a:p>
            <a:pPr lvl="0"/>
            <a:r>
              <a:rPr lang="es-ES" sz="2000" b="1" dirty="0" smtClean="0">
                <a:solidFill>
                  <a:schemeClr val="dk1"/>
                </a:solidFill>
                <a:latin typeface="Exo 2"/>
              </a:rPr>
              <a:t>- Años 90. Keynesianismo 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financiero que operaba mediante bajas tasas de interés. </a:t>
            </a:r>
            <a:endParaRPr lang="es-ES" sz="2000" b="1" dirty="0">
              <a:solidFill>
                <a:schemeClr val="dk1"/>
              </a:solidFill>
              <a:latin typeface="Exo 2"/>
            </a:endParaRPr>
          </a:p>
          <a:p>
            <a:pPr lvl="0"/>
            <a:r>
              <a:rPr lang="es-ES" sz="2000" b="1" dirty="0" smtClean="0">
                <a:solidFill>
                  <a:schemeClr val="dk1"/>
                </a:solidFill>
                <a:latin typeface="Exo 2"/>
              </a:rPr>
              <a:t>- Boom 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de las punto-</a:t>
            </a:r>
            <a:r>
              <a:rPr lang="es-ES" sz="2000" b="1" dirty="0" err="1">
                <a:solidFill>
                  <a:schemeClr val="dk1"/>
                </a:solidFill>
                <a:latin typeface="Exo 2"/>
              </a:rPr>
              <a:t>com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 de los </a:t>
            </a:r>
            <a:r>
              <a:rPr lang="es-ES" sz="2000" b="1" dirty="0" smtClean="0">
                <a:solidFill>
                  <a:schemeClr val="dk1"/>
                </a:solidFill>
                <a:latin typeface="Exo 2"/>
              </a:rPr>
              <a:t>años</a:t>
            </a:r>
          </a:p>
          <a:p>
            <a:pPr lvl="0"/>
            <a:r>
              <a:rPr lang="es-ES" sz="2000" b="1" dirty="0" smtClean="0">
                <a:solidFill>
                  <a:schemeClr val="dk1"/>
                </a:solidFill>
                <a:latin typeface="Exo 2"/>
              </a:rPr>
              <a:t>- Burbuja 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inmobiliaria de los primeros años del siglo XXI. </a:t>
            </a:r>
            <a:endParaRPr lang="es-ES" sz="2000" b="1" dirty="0">
              <a:solidFill>
                <a:schemeClr val="dk1"/>
              </a:solidFill>
              <a:latin typeface="Exo 2"/>
            </a:endParaRPr>
          </a:p>
          <a:p>
            <a:pPr lvl="0"/>
            <a:r>
              <a:rPr lang="es-ES" sz="2000" b="1" dirty="0">
                <a:solidFill>
                  <a:schemeClr val="dk1"/>
                </a:solidFill>
                <a:latin typeface="Exo 2"/>
              </a:rPr>
              <a:t>- keynesianismo 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financiero es uno de los principales impulsores de las </a:t>
            </a:r>
            <a:r>
              <a:rPr lang="es-ES" sz="2000" b="1" dirty="0" err="1">
                <a:solidFill>
                  <a:schemeClr val="dk1"/>
                </a:solidFill>
                <a:latin typeface="Exo 2"/>
              </a:rPr>
              <a:t>start</a:t>
            </a:r>
            <a:r>
              <a:rPr lang="es-ES" sz="2000" b="1" dirty="0">
                <a:solidFill>
                  <a:schemeClr val="dk1"/>
                </a:solidFill>
                <a:latin typeface="Exo 2"/>
              </a:rPr>
              <a:t>-up de tecnología. </a:t>
            </a:r>
          </a:p>
          <a:p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11" name="Imagen 11" descr="Logotipo&#10;&#10;Descripción generada automáticamente">
            <a:extLst>
              <a:ext uri="{FF2B5EF4-FFF2-40B4-BE49-F238E27FC236}">
                <a16:creationId xmlns:a16="http://schemas.microsoft.com/office/drawing/2014/main" xmlns="" id="{5F95B571-7C09-4571-A7CA-25EA935F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9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Elementos (tres) reafirman mutuamente</a:t>
            </a:r>
            <a:endParaRPr lang="es-ES" dirty="0"/>
          </a:p>
        </p:txBody>
      </p:sp>
      <p:sp>
        <p:nvSpPr>
          <p:cNvPr id="6" name="Google Shape;382;p43"/>
          <p:cNvSpPr txBox="1">
            <a:spLocks/>
          </p:cNvSpPr>
          <p:nvPr/>
        </p:nvSpPr>
        <p:spPr>
          <a:xfrm>
            <a:off x="1103852" y="1604627"/>
            <a:ext cx="6253877" cy="2148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dirty="0">
                <a:solidFill>
                  <a:schemeClr val="dk1"/>
                </a:solidFill>
                <a:latin typeface="Exo 2"/>
                <a:sym typeface="Exo 2"/>
              </a:rPr>
              <a:t>Política monetaria</a:t>
            </a:r>
          </a:p>
          <a:p>
            <a:endParaRPr lang="es-ES" sz="2400" b="1" dirty="0" smtClean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r>
              <a:rPr lang="es-ES" sz="2400" b="1" dirty="0" smtClean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Evasión fiscal</a:t>
            </a:r>
          </a:p>
          <a:p>
            <a:endParaRPr lang="es-ES" sz="2400" b="1" dirty="0">
              <a:solidFill>
                <a:schemeClr val="dk1"/>
              </a:solidFill>
              <a:latin typeface="Exo 2"/>
              <a:sym typeface="Exo 2"/>
            </a:endParaRPr>
          </a:p>
          <a:p>
            <a:r>
              <a:rPr lang="es-ES" sz="2400" b="1" dirty="0" smtClean="0">
                <a:solidFill>
                  <a:schemeClr val="dk1"/>
                </a:solidFill>
                <a:latin typeface="Exo 2"/>
                <a:sym typeface="Exo 2"/>
              </a:rPr>
              <a:t>Externalización/tercerización</a:t>
            </a:r>
            <a:r>
              <a:rPr lang="es-ES" dirty="0" smtClean="0">
                <a:solidFill>
                  <a:schemeClr val="lt1"/>
                </a:solidFill>
              </a:rPr>
              <a:t>.</a:t>
            </a:r>
            <a:r>
              <a:rPr lang="es-ES" dirty="0" smtClean="0"/>
              <a:t> </a:t>
            </a:r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11" name="Imagen 11" descr="Logotipo&#10;&#10;Descripción generada automáticamente">
            <a:extLst>
              <a:ext uri="{FF2B5EF4-FFF2-40B4-BE49-F238E27FC236}">
                <a16:creationId xmlns:a16="http://schemas.microsoft.com/office/drawing/2014/main" xmlns="" id="{5F95B571-7C09-4571-A7CA-25EA935F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ctrTitle"/>
          </p:nvPr>
        </p:nvSpPr>
        <p:spPr>
          <a:xfrm flipH="1">
            <a:off x="1488558" y="3019647"/>
            <a:ext cx="6508084" cy="1008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Génesis y tipología de las plataformas/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0" dirty="0" smtClean="0"/>
              <a:t>Capitalismo </a:t>
            </a:r>
            <a:r>
              <a:rPr lang="es-ES" b="0" dirty="0"/>
              <a:t>de plataformas</a:t>
            </a:r>
            <a:r>
              <a:rPr lang="es-ES" dirty="0"/>
              <a:t/>
            </a:r>
            <a:br>
              <a:rPr lang="es-ES" dirty="0"/>
            </a:br>
            <a:endParaRPr sz="1400" b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 idx="2"/>
          </p:nvPr>
        </p:nvSpPr>
        <p:spPr>
          <a:xfrm flipH="1">
            <a:off x="4837814" y="1345654"/>
            <a:ext cx="3286419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600" dirty="0" smtClean="0"/>
              <a:t>Segundo</a:t>
            </a:r>
            <a:br>
              <a:rPr lang="es-ES" sz="5600" dirty="0" smtClean="0"/>
            </a:br>
            <a:r>
              <a:rPr lang="en" sz="5600" dirty="0" smtClean="0"/>
              <a:t>capítulo</a:t>
            </a:r>
            <a:endParaRPr sz="5600" dirty="0"/>
          </a:p>
        </p:txBody>
      </p:sp>
      <p:cxnSp>
        <p:nvCxnSpPr>
          <p:cNvPr id="221" name="Google Shape;221;p36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xmlns="" id="{8D751676-FBBA-40F9-AA43-D8168AF0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sp>
        <p:nvSpPr>
          <p:cNvPr id="7" name="Google Shape;182;p33"/>
          <p:cNvSpPr txBox="1">
            <a:spLocks noGrp="1"/>
          </p:cNvSpPr>
          <p:nvPr>
            <p:ph type="subTitle" idx="1"/>
          </p:nvPr>
        </p:nvSpPr>
        <p:spPr>
          <a:xfrm>
            <a:off x="4241649" y="4080223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3408"/>
            <a:ext cx="1010092" cy="10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870650" y="1816986"/>
            <a:ext cx="6919200" cy="1973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Tras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 crisis de años 70: la manufactura atacó al sector laboral y cambió hacia modelos de negocio más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austeros.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Tras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la crisis de los años 90: empresas con base en Internet cambiaron a modelos de negocios que monetizaban los recursos libres que estaban </a:t>
            </a: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disponibles.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s-ES" sz="1800" dirty="0" smtClean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En </a:t>
            </a:r>
            <a:r>
              <a:rPr lang="es-ES" sz="1800" dirty="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</a:rPr>
              <a:t>el siglo XXI el capitalismo avanzado se centra en la extracción y uso de un tipo particular de materia prima: los datos.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s-ES" sz="1800" b="1" dirty="0" smtClean="0">
              <a:solidFill>
                <a:schemeClr val="dk1"/>
              </a:solidFill>
              <a:uFill>
                <a:noFill/>
              </a:uFill>
              <a:latin typeface="Roboto Condensed"/>
              <a:ea typeface="Roboto Condensed"/>
              <a:cs typeface="Roboto Condensed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endParaRPr sz="1800" dirty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964851" y="932713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Reestruc</a:t>
            </a:r>
            <a:r>
              <a:rPr lang="es-ES" dirty="0" smtClean="0"/>
              <a:t>turación capitalista</a:t>
            </a:r>
            <a:endParaRPr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xmlns="" id="{BE6D6C08-54FA-44D4-ABBB-4EF76DB5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6077"/>
            <a:ext cx="2424569" cy="56352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8" y="0"/>
            <a:ext cx="1010092" cy="101009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5" y="505046"/>
            <a:ext cx="1848035" cy="152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1104</Words>
  <Application>Microsoft Office PowerPoint</Application>
  <PresentationFormat>Presentación en pantalla (16:9)</PresentationFormat>
  <Paragraphs>110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Roboto Condensed</vt:lpstr>
      <vt:lpstr>Squada One</vt:lpstr>
      <vt:lpstr>Courier New</vt:lpstr>
      <vt:lpstr>Roboto Condensed Light</vt:lpstr>
      <vt:lpstr>Exo 2</vt:lpstr>
      <vt:lpstr>Times New Roman</vt:lpstr>
      <vt:lpstr>Wingdings</vt:lpstr>
      <vt:lpstr>Fira Sans Extra Condensed Medium</vt:lpstr>
      <vt:lpstr>Tech Newsletter by Slidesgo</vt:lpstr>
      <vt:lpstr>      Un resumen –esquema para facilitar la lectura de Capitalismo de plataformas </vt:lpstr>
      <vt:lpstr>ÍNDICE</vt:lpstr>
      <vt:lpstr>Introducción</vt:lpstr>
      <vt:lpstr>Argumento básico</vt:lpstr>
      <vt:lpstr> Las últimas décadas de economía capitalista/  La larga recesión </vt:lpstr>
      <vt:lpstr>Evolución</vt:lpstr>
      <vt:lpstr>Elementos (tres) reafirman mutuamente</vt:lpstr>
      <vt:lpstr> Génesis y tipología de las plataformas/  Capitalismo de plataformas </vt:lpstr>
      <vt:lpstr>Reestructuración capitalista</vt:lpstr>
      <vt:lpstr>Los datos </vt:lpstr>
      <vt:lpstr>Los datos </vt:lpstr>
      <vt:lpstr>Las plataformas </vt:lpstr>
      <vt:lpstr>Las plataformas </vt:lpstr>
      <vt:lpstr>Las plataformas </vt:lpstr>
      <vt:lpstr>Las plataformas </vt:lpstr>
      <vt:lpstr>Ideas base capítulo 2 </vt:lpstr>
      <vt:lpstr>Ideas base capítulo 2 </vt:lpstr>
      <vt:lpstr> Tendencias y predicciones/  Las guerras de las grandes plataformas </vt:lpstr>
      <vt:lpstr>Tendencias </vt:lpstr>
      <vt:lpstr>Predicciones/Intervención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dc:creator>Usuario</dc:creator>
  <cp:lastModifiedBy>Usuario de Windows</cp:lastModifiedBy>
  <cp:revision>58</cp:revision>
  <dcterms:modified xsi:type="dcterms:W3CDTF">2021-05-14T10:20:15Z</dcterms:modified>
</cp:coreProperties>
</file>